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7" r:id="rId2"/>
    <p:sldId id="258" r:id="rId3"/>
    <p:sldId id="259" r:id="rId4"/>
    <p:sldId id="262" r:id="rId5"/>
    <p:sldId id="260" r:id="rId6"/>
    <p:sldId id="261" r:id="rId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p:scale>
          <a:sx n="81" d="100"/>
          <a:sy n="81" d="100"/>
        </p:scale>
        <p:origin x="-57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28/11/2019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11/28/2019 6:14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4.xml"/><Relationship Id="rId6" Type="http://schemas.openxmlformats.org/officeDocument/2006/relationships/image" Target="../media/image7.jpe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457200" y="1644650"/>
            <a:ext cx="8515350" cy="1785104"/>
          </a:xfrm>
          <a:prstGeom prst="rect">
            <a:avLst/>
          </a:prstGeom>
          <a:noFill/>
          <a:ln w="12700">
            <a:solidFill>
              <a:schemeClr val="tx1"/>
            </a:solidFill>
            <a:miter lim="800000"/>
            <a:headEnd/>
            <a:tailEnd/>
          </a:ln>
        </p:spPr>
        <p:txBody>
          <a:bodyPr wrap="square">
            <a:spAutoFit/>
          </a:bodyPr>
          <a:lstStyle/>
          <a:p>
            <a:pPr algn="ctr" fontAlgn="base">
              <a:spcBef>
                <a:spcPct val="50000"/>
              </a:spcBef>
              <a:spcAft>
                <a:spcPct val="0"/>
              </a:spcAft>
            </a:pPr>
            <a:r>
              <a:rPr lang="es-ES" sz="4400" b="1" dirty="0">
                <a:solidFill>
                  <a:srgbClr val="000000"/>
                </a:solidFill>
                <a:latin typeface="Arial" charset="0"/>
              </a:rPr>
              <a:t>Medicamentos para la tos: </a:t>
            </a:r>
          </a:p>
          <a:p>
            <a:pPr algn="ctr" fontAlgn="base">
              <a:spcBef>
                <a:spcPct val="50000"/>
              </a:spcBef>
              <a:spcAft>
                <a:spcPct val="0"/>
              </a:spcAft>
            </a:pPr>
            <a:r>
              <a:rPr lang="es-ES" sz="4400" b="1" dirty="0">
                <a:solidFill>
                  <a:srgbClr val="000000"/>
                </a:solidFill>
                <a:latin typeface="Arial" charset="0"/>
              </a:rPr>
              <a:t>¿son eficaces, son </a:t>
            </a:r>
            <a:r>
              <a:rPr lang="es-ES" sz="4400" b="1" dirty="0" smtClean="0">
                <a:solidFill>
                  <a:srgbClr val="000000"/>
                </a:solidFill>
                <a:latin typeface="Arial" charset="0"/>
              </a:rPr>
              <a:t>seguros?</a:t>
            </a:r>
            <a:endParaRPr lang="es-ES" sz="4400" dirty="0">
              <a:solidFill>
                <a:srgbClr val="000000"/>
              </a:solidFill>
              <a:latin typeface="Arial" charset="0"/>
            </a:endParaRPr>
          </a:p>
        </p:txBody>
      </p:sp>
      <p:sp>
        <p:nvSpPr>
          <p:cNvPr id="2" name="CuadroTexto 11"/>
          <p:cNvSpPr txBox="1"/>
          <p:nvPr/>
        </p:nvSpPr>
        <p:spPr>
          <a:xfrm>
            <a:off x="692788" y="3759257"/>
            <a:ext cx="7126008" cy="830997"/>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Irene Casares Alonso. Pediatra.</a:t>
            </a: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Mª Monserrat Pajares Fernández. Farmacéutica </a:t>
            </a:r>
          </a:p>
        </p:txBody>
      </p:sp>
      <p:pic>
        <p:nvPicPr>
          <p:cNvPr id="1026" name="Picture 2" descr="C:\Users\serra\Desktop\antitusigeno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02765" y="4571999"/>
            <a:ext cx="1896773"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2" y="346868"/>
            <a:ext cx="6192837" cy="553998"/>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¿Que son los antitusígenos?</a:t>
            </a:r>
          </a:p>
        </p:txBody>
      </p:sp>
      <p:sp>
        <p:nvSpPr>
          <p:cNvPr id="19458" name="Rectangle 3"/>
          <p:cNvSpPr>
            <a:spLocks noGrp="1"/>
          </p:cNvSpPr>
          <p:nvPr>
            <p:ph type="body" idx="1"/>
          </p:nvPr>
        </p:nvSpPr>
        <p:spPr>
          <a:xfrm>
            <a:off x="665163" y="1325160"/>
            <a:ext cx="8119608" cy="2025170"/>
          </a:xfrm>
        </p:spPr>
        <p:txBody>
          <a:bodyPr/>
          <a:lstStyle/>
          <a:p>
            <a:pPr marL="4763" indent="-4763" algn="just" eaLnBrk="1" hangingPunct="1">
              <a:buFontTx/>
              <a:buNone/>
            </a:pPr>
            <a:r>
              <a:rPr lang="es-ES" sz="2400" dirty="0"/>
              <a:t>Son medicinas que tratan de aliviar o disminuir la tos. </a:t>
            </a:r>
          </a:p>
          <a:p>
            <a:pPr marL="4763" indent="-4763" algn="just" eaLnBrk="1" hangingPunct="1">
              <a:buFontTx/>
              <a:buNone/>
            </a:pPr>
            <a:endParaRPr lang="es-ES" sz="2400" dirty="0"/>
          </a:p>
          <a:p>
            <a:pPr marL="4763" indent="-4763" algn="just" eaLnBrk="1" hangingPunct="1">
              <a:buFontTx/>
              <a:buNone/>
            </a:pPr>
            <a:r>
              <a:rPr lang="es-ES" sz="2400" i="1" dirty="0">
                <a:solidFill>
                  <a:schemeClr val="accent1"/>
                </a:solidFill>
              </a:rPr>
              <a:t>.</a:t>
            </a:r>
          </a:p>
          <a:p>
            <a:pPr marL="4763" indent="-4763" algn="just" eaLnBrk="1" hangingPunct="1">
              <a:buFontTx/>
              <a:buNone/>
            </a:pPr>
            <a:endParaRPr lang="es-ES" sz="2400" dirty="0"/>
          </a:p>
          <a:p>
            <a:pPr marL="517525" lvl="1" indent="0" eaLnBrk="1" hangingPunct="1">
              <a:buNone/>
            </a:pPr>
            <a:endParaRPr lang="es-ES" dirty="0"/>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pic>
        <p:nvPicPr>
          <p:cNvPr id="2" name="Imagen 1">
            <a:extLst>
              <a:ext uri="{FF2B5EF4-FFF2-40B4-BE49-F238E27FC236}">
                <a16:creationId xmlns="" xmlns:a16="http://schemas.microsoft.com/office/drawing/2014/main" id="{F07DCDC9-2046-4789-B1B5-098F34701EAE}"/>
              </a:ext>
            </a:extLst>
          </p:cNvPr>
          <p:cNvPicPr>
            <a:picLocks noChangeAspect="1"/>
          </p:cNvPicPr>
          <p:nvPr/>
        </p:nvPicPr>
        <p:blipFill>
          <a:blip r:embed="rId4"/>
          <a:stretch>
            <a:fillRect/>
          </a:stretch>
        </p:blipFill>
        <p:spPr>
          <a:xfrm>
            <a:off x="1083114" y="2203929"/>
            <a:ext cx="5715016" cy="3200409"/>
          </a:xfrm>
          <a:prstGeom prst="rect">
            <a:avLst/>
          </a:prstGeom>
        </p:spPr>
      </p:pic>
      <p:pic>
        <p:nvPicPr>
          <p:cNvPr id="11" name="Picture 2" descr="C:\Users\serra\Desktop\antitusigeno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102765" y="4571999"/>
            <a:ext cx="1896773"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89398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213859"/>
            <a:ext cx="8382000" cy="553998"/>
          </a:xfrm>
        </p:spPr>
        <p:txBody>
          <a:bodyPr/>
          <a:lstStyle/>
          <a:p>
            <a:r>
              <a:rPr lang="es-ES" sz="4000" dirty="0"/>
              <a:t>¿Son eficaces y seguros?</a:t>
            </a:r>
          </a:p>
        </p:txBody>
      </p:sp>
      <p:sp>
        <p:nvSpPr>
          <p:cNvPr id="3" name="2 Marcador de contenido"/>
          <p:cNvSpPr>
            <a:spLocks noGrp="1"/>
          </p:cNvSpPr>
          <p:nvPr>
            <p:ph idx="1"/>
          </p:nvPr>
        </p:nvSpPr>
        <p:spPr>
          <a:xfrm>
            <a:off x="275492" y="1058589"/>
            <a:ext cx="8382000" cy="4238083"/>
          </a:xfrm>
        </p:spPr>
        <p:txBody>
          <a:bodyPr/>
          <a:lstStyle/>
          <a:p>
            <a:pPr marL="0" indent="0" algn="just">
              <a:buNone/>
            </a:pPr>
            <a:r>
              <a:rPr lang="es-ES" sz="2400" dirty="0"/>
              <a:t>Su eficacia es cuestionada: </a:t>
            </a:r>
          </a:p>
          <a:p>
            <a:pPr marL="1163638" algn="just"/>
            <a:r>
              <a:rPr lang="es-ES" sz="2000" dirty="0"/>
              <a:t>En los niños hay poca investigación.</a:t>
            </a:r>
          </a:p>
          <a:p>
            <a:pPr marL="1163638" algn="just"/>
            <a:r>
              <a:rPr lang="es-ES" sz="2000" dirty="0"/>
              <a:t>No sirven para aliviar la tos de los catarros.</a:t>
            </a:r>
          </a:p>
          <a:p>
            <a:pPr marL="766763" indent="0" algn="just">
              <a:buNone/>
            </a:pPr>
            <a:endParaRPr lang="es-ES" sz="2600" dirty="0"/>
          </a:p>
          <a:p>
            <a:pPr marL="0" indent="0" algn="just">
              <a:buNone/>
            </a:pPr>
            <a:r>
              <a:rPr lang="es-ES" sz="2400" dirty="0"/>
              <a:t>Pueden ser peligrosos:</a:t>
            </a:r>
          </a:p>
          <a:p>
            <a:pPr marL="1163638" algn="just"/>
            <a:r>
              <a:rPr lang="es-ES" sz="2000" dirty="0"/>
              <a:t>Por efectos adversos graves.</a:t>
            </a:r>
          </a:p>
          <a:p>
            <a:pPr marL="1163638" algn="just"/>
            <a:r>
              <a:rPr lang="es-ES" sz="2000" dirty="0"/>
              <a:t>Son la segunda causa de intoxicación por medicamentos en los niños menores de 4 años en España. </a:t>
            </a:r>
          </a:p>
          <a:p>
            <a:pPr marL="1163638" algn="just"/>
            <a:r>
              <a:rPr lang="es-ES" sz="2000" dirty="0"/>
              <a:t>No se deben usar en menores de 2 años. En algunos países no se aconsejan en menores de 6-12 años.</a:t>
            </a:r>
          </a:p>
          <a:p>
            <a:pPr marL="766763" indent="0">
              <a:buNone/>
            </a:pPr>
            <a:endParaRPr lang="es-ES" sz="2000" dirty="0"/>
          </a:p>
          <a:p>
            <a:endParaRPr lang="es-ES" sz="28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4230" y="294978"/>
            <a:ext cx="1438275"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85" y="6093814"/>
            <a:ext cx="4724400"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C:\Users\serra\Desktop\antitusigeno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02765" y="4571999"/>
            <a:ext cx="1896773"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394214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2C44E14-7BAA-BD41-B2D5-CBCE46E304F6}"/>
              </a:ext>
            </a:extLst>
          </p:cNvPr>
          <p:cNvSpPr>
            <a:spLocks noGrp="1"/>
          </p:cNvSpPr>
          <p:nvPr>
            <p:ph type="title"/>
          </p:nvPr>
        </p:nvSpPr>
        <p:spPr>
          <a:xfrm>
            <a:off x="381000" y="230188"/>
            <a:ext cx="8382000" cy="609398"/>
          </a:xfrm>
        </p:spPr>
        <p:txBody>
          <a:bodyPr/>
          <a:lstStyle/>
          <a:p>
            <a:r>
              <a:rPr lang="es-ES" sz="4400" dirty="0"/>
              <a:t>Los antitusígenos que más se usan</a:t>
            </a:r>
          </a:p>
        </p:txBody>
      </p:sp>
      <p:sp>
        <p:nvSpPr>
          <p:cNvPr id="3" name="Marcador de contenido 2">
            <a:extLst>
              <a:ext uri="{FF2B5EF4-FFF2-40B4-BE49-F238E27FC236}">
                <a16:creationId xmlns="" xmlns:a16="http://schemas.microsoft.com/office/drawing/2014/main" id="{B4381BD8-8C68-D745-82A5-0D13F2254B2A}"/>
              </a:ext>
            </a:extLst>
          </p:cNvPr>
          <p:cNvSpPr>
            <a:spLocks noGrp="1"/>
          </p:cNvSpPr>
          <p:nvPr>
            <p:ph idx="1"/>
          </p:nvPr>
        </p:nvSpPr>
        <p:spPr>
          <a:xfrm>
            <a:off x="322385" y="1213583"/>
            <a:ext cx="8382000" cy="3885956"/>
          </a:xfrm>
        </p:spPr>
        <p:txBody>
          <a:bodyPr/>
          <a:lstStyle/>
          <a:p>
            <a:r>
              <a:rPr lang="es-ES" sz="2000" dirty="0" err="1"/>
              <a:t>Dextrometorfano</a:t>
            </a:r>
            <a:r>
              <a:rPr lang="es-ES" sz="2000" dirty="0"/>
              <a:t>: no usar en menores de 2 años.</a:t>
            </a:r>
          </a:p>
          <a:p>
            <a:r>
              <a:rPr lang="es-ES" sz="2000" dirty="0" err="1"/>
              <a:t>Cloperastina</a:t>
            </a:r>
            <a:r>
              <a:rPr lang="es-ES" sz="2000" dirty="0"/>
              <a:t>: no usar en menores de 2 años.</a:t>
            </a:r>
          </a:p>
          <a:p>
            <a:r>
              <a:rPr lang="es-ES" sz="2000" dirty="0"/>
              <a:t>Derivados </a:t>
            </a:r>
            <a:r>
              <a:rPr lang="es-ES" sz="2000" dirty="0" err="1"/>
              <a:t>terpénicos</a:t>
            </a:r>
            <a:r>
              <a:rPr lang="es-ES" sz="2000" dirty="0"/>
              <a:t>: no usar en menores de 6-7 años.</a:t>
            </a:r>
          </a:p>
          <a:p>
            <a:r>
              <a:rPr lang="es-ES" sz="2000" dirty="0"/>
              <a:t>Codeína: no usar en menores de 12 años.</a:t>
            </a:r>
          </a:p>
          <a:p>
            <a:r>
              <a:rPr lang="es-ES" sz="2000" dirty="0" err="1"/>
              <a:t>Levodropropizina</a:t>
            </a:r>
            <a:r>
              <a:rPr lang="es-ES" sz="2000" dirty="0"/>
              <a:t>: no usar en menores de 2 años.</a:t>
            </a:r>
          </a:p>
          <a:p>
            <a:r>
              <a:rPr lang="es-ES" sz="2000" dirty="0"/>
              <a:t>Anticatarrales: mucolíticos, expectorantes y descongestivos nasales. No usar en menores de 2 años.</a:t>
            </a:r>
          </a:p>
          <a:p>
            <a:endParaRPr lang="es-ES" sz="2600" dirty="0"/>
          </a:p>
          <a:p>
            <a:pPr marL="0" indent="0">
              <a:buNone/>
            </a:pPr>
            <a:r>
              <a:rPr lang="es-ES" sz="2400" i="1" dirty="0">
                <a:solidFill>
                  <a:srgbClr val="FF0000"/>
                </a:solidFill>
              </a:rPr>
              <a:t>Si el médico lo receta tendrá muy en cuenta que son para niños mayores de 5-6 años, con tos seca muy irritante antes de dormir y se usarán durante pocos días. </a:t>
            </a:r>
          </a:p>
        </p:txBody>
      </p:sp>
      <p:pic>
        <p:nvPicPr>
          <p:cNvPr id="4" name="Picture 2" descr="C:\Users\serra\Desktop\antitusigen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2765" y="4665783"/>
            <a:ext cx="1896773"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157194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a:t>
            </a:r>
            <a:r>
              <a:rPr lang="es-ES" sz="4000" dirty="0"/>
              <a:t>Son eficaces otros tratamientos</a:t>
            </a:r>
            <a:r>
              <a:rPr lang="es-ES" dirty="0"/>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5" y="6077485"/>
            <a:ext cx="4724400" cy="908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77901" y="213333"/>
            <a:ext cx="1438275"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Marcador de contenido 2">
            <a:extLst>
              <a:ext uri="{FF2B5EF4-FFF2-40B4-BE49-F238E27FC236}">
                <a16:creationId xmlns="" xmlns:a16="http://schemas.microsoft.com/office/drawing/2014/main" id="{8A0591D5-B170-EB4C-AB9C-3F515EBCCF58}"/>
              </a:ext>
            </a:extLst>
          </p:cNvPr>
          <p:cNvSpPr txBox="1">
            <a:spLocks/>
          </p:cNvSpPr>
          <p:nvPr/>
        </p:nvSpPr>
        <p:spPr bwMode="auto">
          <a:xfrm>
            <a:off x="381000" y="1891482"/>
            <a:ext cx="8382000" cy="4019562"/>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marL="396875" indent="-396875" algn="l" defTabSz="912813" rtl="0" eaLnBrk="0" fontAlgn="base" hangingPunct="0">
              <a:lnSpc>
                <a:spcPct val="90000"/>
              </a:lnSpc>
              <a:spcBef>
                <a:spcPct val="20000"/>
              </a:spcBef>
              <a:spcAft>
                <a:spcPct val="0"/>
              </a:spcAft>
              <a:buBlip>
                <a:blip r:embed="rId4"/>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5"/>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5"/>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5"/>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5"/>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s-ES" sz="2000" b="1" dirty="0"/>
              <a:t>La miel </a:t>
            </a:r>
            <a:r>
              <a:rPr lang="es-ES" sz="2000" dirty="0"/>
              <a:t>es</a:t>
            </a:r>
            <a:r>
              <a:rPr lang="es-ES" sz="2000" b="1" dirty="0"/>
              <a:t> </a:t>
            </a:r>
            <a:r>
              <a:rPr lang="es-ES" sz="2000" dirty="0"/>
              <a:t>mejor que algunos medicamentos para la tos</a:t>
            </a:r>
            <a:r>
              <a:rPr lang="es-ES" sz="2000" dirty="0" smtClean="0"/>
              <a:t>. Puede </a:t>
            </a:r>
            <a:r>
              <a:rPr lang="es-ES" sz="2000" dirty="0"/>
              <a:t>usarse en mayores de 1 año.</a:t>
            </a:r>
          </a:p>
          <a:p>
            <a:pPr algn="just"/>
            <a:r>
              <a:rPr lang="es-ES" sz="2000" b="1" dirty="0" smtClean="0"/>
              <a:t>Líquidos</a:t>
            </a:r>
            <a:r>
              <a:rPr lang="es-ES" sz="2000" b="1" dirty="0"/>
              <a:t>:</a:t>
            </a:r>
            <a:r>
              <a:rPr lang="es-ES" sz="2000" dirty="0"/>
              <a:t> beber líquidos ayuda a eliminar los mocos e hidrata.</a:t>
            </a:r>
          </a:p>
          <a:p>
            <a:pPr algn="just"/>
            <a:r>
              <a:rPr lang="es-ES" sz="2000" b="1" dirty="0"/>
              <a:t>Antitusígenos tópicos: </a:t>
            </a:r>
            <a:r>
              <a:rPr lang="es-ES" sz="2000" dirty="0"/>
              <a:t>no usar en niños con asma o “ruidos en el pecho “:</a:t>
            </a:r>
          </a:p>
          <a:p>
            <a:pPr marL="0" indent="0" algn="just">
              <a:buNone/>
            </a:pPr>
            <a:r>
              <a:rPr lang="es-ES" sz="2000" b="1" dirty="0"/>
              <a:t>	-</a:t>
            </a:r>
            <a:r>
              <a:rPr lang="es-ES" sz="2000" dirty="0"/>
              <a:t>ungüentos: despejan la nariz pero pueden irritar la piel, </a:t>
            </a:r>
            <a:r>
              <a:rPr lang="es-ES" sz="2000" dirty="0" smtClean="0"/>
              <a:t>ojos</a:t>
            </a:r>
            <a:r>
              <a:rPr lang="es-ES" sz="2000" dirty="0"/>
              <a:t>, nariz. No </a:t>
            </a:r>
            <a:r>
              <a:rPr lang="es-ES" sz="2000" dirty="0" smtClean="0"/>
              <a:t>	en </a:t>
            </a:r>
            <a:r>
              <a:rPr lang="es-ES" sz="2000" dirty="0"/>
              <a:t>menores de 3 años.</a:t>
            </a:r>
          </a:p>
          <a:p>
            <a:pPr marL="0" indent="0" algn="just">
              <a:buNone/>
            </a:pPr>
            <a:r>
              <a:rPr lang="es-ES" sz="2000" dirty="0"/>
              <a:t>	-parches: no en menores de 2-3 años.</a:t>
            </a:r>
          </a:p>
          <a:p>
            <a:pPr algn="just"/>
            <a:r>
              <a:rPr lang="es-ES" sz="2000" b="1" dirty="0"/>
              <a:t>Infusiones y jarabes de hierbas </a:t>
            </a:r>
            <a:r>
              <a:rPr lang="es-ES" sz="2000" dirty="0"/>
              <a:t>(tomillo, hiedra, malvavisco..), </a:t>
            </a:r>
            <a:r>
              <a:rPr lang="es-ES" sz="2000" b="1" dirty="0"/>
              <a:t>glicerol: </a:t>
            </a:r>
            <a:r>
              <a:rPr lang="es-ES" sz="2000" dirty="0"/>
              <a:t>están en estudio.</a:t>
            </a:r>
          </a:p>
          <a:p>
            <a:pPr marL="0" indent="0" algn="just">
              <a:buNone/>
            </a:pPr>
            <a:r>
              <a:rPr lang="es-ES" sz="2000" b="1" dirty="0"/>
              <a:t>	</a:t>
            </a:r>
            <a:endParaRPr lang="es-ES" sz="2000" dirty="0"/>
          </a:p>
          <a:p>
            <a:endParaRPr lang="es-ES" sz="2600" dirty="0"/>
          </a:p>
          <a:p>
            <a:pPr marL="0" indent="0">
              <a:buFontTx/>
              <a:buNone/>
            </a:pPr>
            <a:endParaRPr lang="es-ES" sz="2600" dirty="0"/>
          </a:p>
        </p:txBody>
      </p:sp>
      <p:pic>
        <p:nvPicPr>
          <p:cNvPr id="7" name="Picture 2" descr="C:\Users\serra\Desktop\antitusigenos.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02765" y="4571999"/>
            <a:ext cx="1896773"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99061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230188"/>
            <a:ext cx="6721765" cy="775597"/>
          </a:xfrm>
        </p:spPr>
        <p:txBody>
          <a:bodyPr/>
          <a:lstStyle/>
          <a:p>
            <a:r>
              <a:rPr lang="es-ES" sz="2800" dirty="0"/>
              <a:t>¿</a:t>
            </a:r>
            <a:r>
              <a:rPr lang="es-ES" sz="2800" b="1" dirty="0">
                <a:effectLst/>
              </a:rPr>
              <a:t>En resumen: son eficaces los medicamentos </a:t>
            </a:r>
            <a:br>
              <a:rPr lang="es-ES" sz="2800" b="1" dirty="0">
                <a:effectLst/>
              </a:rPr>
            </a:br>
            <a:r>
              <a:rPr lang="es-ES" sz="2800" b="1" dirty="0">
                <a:effectLst/>
              </a:rPr>
              <a:t>para el tratamiento de la tos</a:t>
            </a:r>
            <a:r>
              <a:rPr lang="es-ES" sz="2800" dirty="0">
                <a:effectLst/>
              </a:rPr>
              <a:t>  </a:t>
            </a:r>
            <a:r>
              <a:rPr lang="es-ES" sz="2800" b="1" dirty="0">
                <a:solidFill>
                  <a:schemeClr val="tx1"/>
                </a:solidFill>
                <a:effectLst/>
              </a:rPr>
              <a:t>en niños </a:t>
            </a:r>
            <a:r>
              <a:rPr lang="es-ES" sz="2800" dirty="0">
                <a:solidFill>
                  <a:schemeClr val="tx1"/>
                </a:solidFill>
              </a:rPr>
              <a:t>?</a:t>
            </a:r>
          </a:p>
        </p:txBody>
      </p:sp>
      <p:sp>
        <p:nvSpPr>
          <p:cNvPr id="3" name="2 Marcador de contenido"/>
          <p:cNvSpPr>
            <a:spLocks noGrp="1"/>
          </p:cNvSpPr>
          <p:nvPr>
            <p:ph idx="1"/>
          </p:nvPr>
        </p:nvSpPr>
        <p:spPr>
          <a:xfrm>
            <a:off x="436202" y="1270395"/>
            <a:ext cx="8382000" cy="6020110"/>
          </a:xfrm>
        </p:spPr>
        <p:txBody>
          <a:bodyPr/>
          <a:lstStyle/>
          <a:p>
            <a:pPr marL="0" indent="0">
              <a:buNone/>
            </a:pPr>
            <a:r>
              <a:rPr lang="es-ES" sz="2400" dirty="0"/>
              <a:t>A pesar del amplio uso :</a:t>
            </a:r>
            <a:endParaRPr lang="es-ES" sz="2600" dirty="0"/>
          </a:p>
          <a:p>
            <a:pPr algn="just">
              <a:lnSpc>
                <a:spcPct val="100000"/>
              </a:lnSpc>
            </a:pPr>
            <a:r>
              <a:rPr lang="es-ES" sz="1800" dirty="0"/>
              <a:t>Nunca se ha demostrado su eficacia pero sí se sabe que pueden ser dañinos.</a:t>
            </a:r>
          </a:p>
          <a:p>
            <a:pPr algn="just">
              <a:lnSpc>
                <a:spcPct val="100000"/>
              </a:lnSpc>
            </a:pPr>
            <a:r>
              <a:rPr lang="es-ES" sz="1800" dirty="0"/>
              <a:t>No acortan la duración de la tos.</a:t>
            </a:r>
          </a:p>
          <a:p>
            <a:pPr lvl="0" algn="just">
              <a:lnSpc>
                <a:spcPct val="100000"/>
              </a:lnSpc>
            </a:pPr>
            <a:r>
              <a:rPr lang="es-ES" sz="1800" dirty="0"/>
              <a:t>No se deben usar en menores de 5-6 años y sobre todo en menores de 2 años.</a:t>
            </a:r>
          </a:p>
          <a:p>
            <a:pPr lvl="0" algn="just">
              <a:lnSpc>
                <a:spcPct val="100000"/>
              </a:lnSpc>
            </a:pPr>
            <a:r>
              <a:rPr lang="es-ES" sz="1800" dirty="0"/>
              <a:t>No se deben dar medicamentos que combinen varios fármacos.</a:t>
            </a:r>
          </a:p>
          <a:p>
            <a:pPr algn="just">
              <a:lnSpc>
                <a:spcPct val="100000"/>
              </a:lnSpc>
            </a:pPr>
            <a:r>
              <a:rPr lang="es-ES" sz="1800" dirty="0"/>
              <a:t>Los antitusígenos no deben utilizarse</a:t>
            </a:r>
            <a:r>
              <a:rPr lang="es-ES" sz="1800" dirty="0">
                <a:solidFill>
                  <a:srgbClr val="FF0000"/>
                </a:solidFill>
              </a:rPr>
              <a:t> </a:t>
            </a:r>
            <a:r>
              <a:rPr lang="es-ES" sz="1800" dirty="0"/>
              <a:t>en niños con asma.</a:t>
            </a:r>
          </a:p>
          <a:p>
            <a:pPr marL="0" indent="0" algn="just">
              <a:lnSpc>
                <a:spcPct val="100000"/>
              </a:lnSpc>
              <a:buNone/>
            </a:pPr>
            <a:r>
              <a:rPr lang="es-ES" sz="2400" dirty="0"/>
              <a:t>Además:</a:t>
            </a:r>
          </a:p>
          <a:p>
            <a:pPr lvl="0" algn="just">
              <a:lnSpc>
                <a:spcPct val="100000"/>
              </a:lnSpc>
            </a:pPr>
            <a:r>
              <a:rPr lang="es-ES" sz="1800" dirty="0"/>
              <a:t>Se deben evitar los irritantes respiratorios como el humo del tabaco.</a:t>
            </a:r>
          </a:p>
          <a:p>
            <a:pPr lvl="0" algn="just">
              <a:lnSpc>
                <a:spcPct val="100000"/>
              </a:lnSpc>
            </a:pPr>
            <a:r>
              <a:rPr lang="es-ES" sz="1800" dirty="0"/>
              <a:t>La miel puede ser útil para disminuir la tos de los catarros, en niños mayores de 1 año.</a:t>
            </a:r>
          </a:p>
          <a:p>
            <a:pPr marL="0" indent="0">
              <a:buNone/>
            </a:pPr>
            <a:endParaRPr lang="es-ES" sz="2000" b="1" i="1" dirty="0" smtClean="0"/>
          </a:p>
          <a:p>
            <a:pPr marL="0" indent="0">
              <a:buNone/>
            </a:pPr>
            <a:r>
              <a:rPr lang="es-ES" sz="2000" b="1" i="1" dirty="0" smtClean="0"/>
              <a:t>La </a:t>
            </a:r>
            <a:r>
              <a:rPr lang="es-ES" sz="2000" b="1" i="1" dirty="0"/>
              <a:t>tos de los catarros suele ser </a:t>
            </a:r>
            <a:r>
              <a:rPr lang="es-ES" sz="2000" b="1" i="1" dirty="0" err="1"/>
              <a:t>autolimitada</a:t>
            </a:r>
            <a:r>
              <a:rPr lang="es-ES" sz="2000" b="1" i="1" dirty="0"/>
              <a:t>. </a:t>
            </a:r>
            <a:endParaRPr lang="es-ES" sz="2000" b="1" i="1" dirty="0" smtClean="0"/>
          </a:p>
          <a:p>
            <a:pPr marL="0" indent="0">
              <a:buNone/>
            </a:pPr>
            <a:r>
              <a:rPr lang="es-ES" sz="2000" b="1" i="1" dirty="0" smtClean="0"/>
              <a:t>No </a:t>
            </a:r>
            <a:r>
              <a:rPr lang="es-ES" sz="2000" b="1" i="1" dirty="0"/>
              <a:t>necesitando en general medicamentos</a:t>
            </a:r>
            <a:r>
              <a:rPr lang="es-ES" sz="2000" b="1" dirty="0"/>
              <a:t>.	</a:t>
            </a:r>
          </a:p>
          <a:p>
            <a:pPr marL="0" indent="0">
              <a:buNone/>
            </a:pPr>
            <a:r>
              <a:rPr lang="es-ES" dirty="0"/>
              <a:t>	</a:t>
            </a:r>
          </a:p>
          <a:p>
            <a:pPr marL="0" indent="0">
              <a:buNone/>
            </a:pPr>
            <a:endParaRPr lang="es-ES" dirty="0"/>
          </a:p>
          <a:p>
            <a:endParaRPr lang="es-E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79927" y="229662"/>
            <a:ext cx="1438275" cy="877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descr="C:\Users\serra\Desktop\antitusigeno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2765" y="4571999"/>
            <a:ext cx="1896773"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9092188"/>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521</TotalTime>
  <Words>502</Words>
  <Application>Microsoft Office PowerPoint</Application>
  <PresentationFormat>Presentación en pantalla (4:3)</PresentationFormat>
  <Paragraphs>54</Paragraphs>
  <Slides>6</Slides>
  <Notes>1</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1_White with Blue Bar Segoe Template_TP10286789</vt:lpstr>
      <vt:lpstr>Presentación de PowerPoint</vt:lpstr>
      <vt:lpstr>¿Que son los antitusígenos?</vt:lpstr>
      <vt:lpstr>¿Son eficaces y seguros?</vt:lpstr>
      <vt:lpstr>Los antitusígenos que más se usan</vt:lpstr>
      <vt:lpstr>¿Son eficaces otros tratamientos?</vt:lpstr>
      <vt:lpstr>¿En resumen: son eficaces los medicamentos  para el tratamiento de la tos  en niños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55</cp:revision>
  <cp:lastPrinted>2019-08-27T16:47:03Z</cp:lastPrinted>
  <dcterms:created xsi:type="dcterms:W3CDTF">2016-05-03T15:33:32Z</dcterms:created>
  <dcterms:modified xsi:type="dcterms:W3CDTF">2019-11-28T17:35:27Z</dcterms:modified>
</cp:coreProperties>
</file>